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61" r:id="rId2"/>
    <p:sldId id="275" r:id="rId3"/>
    <p:sldId id="264" r:id="rId4"/>
    <p:sldId id="274" r:id="rId5"/>
    <p:sldId id="263" r:id="rId6"/>
    <p:sldId id="265" r:id="rId7"/>
    <p:sldId id="276" r:id="rId8"/>
    <p:sldId id="266" r:id="rId9"/>
    <p:sldId id="271" r:id="rId10"/>
    <p:sldId id="267" r:id="rId11"/>
    <p:sldId id="272" r:id="rId12"/>
    <p:sldId id="277" r:id="rId13"/>
    <p:sldId id="25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p:cViewPr>
        <p:scale>
          <a:sx n="79" d="100"/>
          <a:sy n="79" d="100"/>
        </p:scale>
        <p:origin x="-2544"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8D11B00-99B9-4C5E-BF31-C818D654AA66}" type="datetimeFigureOut">
              <a:rPr lang="en-US"/>
              <a:pPr>
                <a:defRPr/>
              </a:pPr>
              <a:t>9/26/2016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6D0DFFC-C452-4C4B-9A88-FE1F0020D88F}" type="slidenum">
              <a:rPr lang="en-US"/>
              <a:pPr>
                <a:defRPr/>
              </a:pPr>
              <a:t>‹#›</a:t>
            </a:fld>
            <a:endParaRPr lang="en-US"/>
          </a:p>
        </p:txBody>
      </p:sp>
    </p:spTree>
    <p:extLst>
      <p:ext uri="{BB962C8B-B14F-4D97-AF65-F5344CB8AC3E}">
        <p14:creationId xmlns:p14="http://schemas.microsoft.com/office/powerpoint/2010/main" val="168574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0EF117-E630-457F-AA36-5F80F16108DD}" type="datetimeFigureOut">
              <a:rPr lang="en-US"/>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7A25F2-26D7-44EA-BAC8-E5BA2B48E5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D21F6-6E4A-40F4-8FE5-49170B7C1AAE}" type="datetimeFigureOut">
              <a:rPr lang="en-US"/>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DB242F-8509-412D-91EF-DFA2F916FF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0D07AF-2DFC-4282-9853-6C9696B92170}" type="datetimeFigureOut">
              <a:rPr lang="en-US"/>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317DEB-6158-4ECA-B492-E37FEF55D5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4575F-7B92-479A-A696-FE37E62400DC}" type="datetimeFigureOut">
              <a:rPr lang="en-US"/>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7F402D-41A2-44EF-9EB3-0CFBB16C24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01EEC6-3101-40F8-A5DA-6B28386CD9F0}" type="datetimeFigureOut">
              <a:rPr lang="en-US"/>
              <a:pPr>
                <a:defRPr/>
              </a:pPr>
              <a:t>9/26/2016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7D674-3F2D-4A71-A1F3-1969FF653F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C6995A-690D-4BFB-8157-7E6BB4B274E1}" type="datetimeFigureOut">
              <a:rPr lang="en-US"/>
              <a:pPr>
                <a:defRPr/>
              </a:pPr>
              <a:t>9/26/2016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07AB6F-648A-4451-9802-567AF05FC6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A555E0-EEA6-4F46-B82C-0C734F6CC5B7}" type="datetimeFigureOut">
              <a:rPr lang="en-US"/>
              <a:pPr>
                <a:defRPr/>
              </a:pPr>
              <a:t>9/26/2016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46600A-D805-422D-904E-6E08DC840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8EFAE6-F0CD-444F-AFF8-539DB8F45BCF}" type="datetimeFigureOut">
              <a:rPr lang="en-US"/>
              <a:pPr>
                <a:defRPr/>
              </a:pPr>
              <a:t>9/26/2016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E05D84-CA03-4669-ADED-E445FB85E3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043BA3-5991-4EC0-BE53-F0D419B8F4BA}" type="datetimeFigureOut">
              <a:rPr lang="en-US"/>
              <a:pPr>
                <a:defRPr/>
              </a:pPr>
              <a:t>9/26/2016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027B00-5D84-48AC-9E2C-2C87EFA119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98B53C-D3B8-4204-A6A3-245058F9D7FC}" type="datetimeFigureOut">
              <a:rPr lang="en-US"/>
              <a:pPr>
                <a:defRPr/>
              </a:pPr>
              <a:t>9/26/2016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66CCE-CBE2-4A44-89E8-53B2F45E76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ABEF77-9CB0-45AB-8C76-0AF9BD10370C}" type="datetimeFigureOut">
              <a:rPr lang="en-US"/>
              <a:pPr>
                <a:defRPr/>
              </a:pPr>
              <a:t>9/26/2016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DFC94D-6E27-451F-A121-163B6EC8D7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F6CC111-182D-4F62-A510-5834D93FE6AD}" type="datetimeFigureOut">
              <a:rPr lang="en-US"/>
              <a:pPr>
                <a:defRPr/>
              </a:pPr>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A6E665-C573-4C63-8388-537EEDA197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8.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5.1 Friction</a:t>
            </a:r>
            <a:endParaRPr lang="en-US" dirty="0"/>
          </a:p>
        </p:txBody>
      </p:sp>
      <p:sp>
        <p:nvSpPr>
          <p:cNvPr id="4" name="Text Box 3"/>
          <p:cNvSpPr txBox="1">
            <a:spLocks noChangeArrowheads="1"/>
          </p:cNvSpPr>
          <p:nvPr/>
        </p:nvSpPr>
        <p:spPr bwMode="auto">
          <a:xfrm>
            <a:off x="457200" y="1371600"/>
            <a:ext cx="8077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t>There are situations where friction helps us and at other times it is a hindrance.</a:t>
            </a:r>
          </a:p>
          <a:p>
            <a:pPr eaLnBrk="1" hangingPunct="1">
              <a:spcBef>
                <a:spcPct val="50000"/>
              </a:spcBef>
            </a:pPr>
            <a:r>
              <a:rPr lang="en-US" altLang="en-US" dirty="0"/>
              <a:t>Advantages of friction:  </a:t>
            </a:r>
          </a:p>
        </p:txBody>
      </p:sp>
      <p:pic>
        <p:nvPicPr>
          <p:cNvPr id="5" name="Picture 4" descr="fig04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971800"/>
            <a:ext cx="24352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4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95600"/>
            <a:ext cx="2617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533400" y="61722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t>Disadvantages of friction: wear and tear &amp; energy loss.</a:t>
            </a:r>
          </a:p>
        </p:txBody>
      </p:sp>
    </p:spTree>
    <p:extLst>
      <p:ext uri="{BB962C8B-B14F-4D97-AF65-F5344CB8AC3E}">
        <p14:creationId xmlns:p14="http://schemas.microsoft.com/office/powerpoint/2010/main" val="29356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8794" y="16042"/>
            <a:ext cx="8229600" cy="1143000"/>
          </a:xfrm>
        </p:spPr>
        <p:txBody>
          <a:bodyPr/>
          <a:lstStyle/>
          <a:p>
            <a:pPr eaLnBrk="1" hangingPunct="1"/>
            <a:r>
              <a:rPr lang="en-US" altLang="en-US" b="1" dirty="0" smtClean="0">
                <a:solidFill>
                  <a:srgbClr val="000000"/>
                </a:solidFill>
                <a:latin typeface="Arial" charset="0"/>
                <a:cs typeface="Arial" charset="0"/>
              </a:rPr>
              <a:t>Sled Riding</a:t>
            </a:r>
          </a:p>
        </p:txBody>
      </p:sp>
      <p:pic>
        <p:nvPicPr>
          <p:cNvPr id="37893" name="Picture 5" descr="fig04_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053" y="2438400"/>
            <a:ext cx="6961188"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p:cNvSpPr txBox="1">
            <a:spLocks noChangeArrowheads="1"/>
          </p:cNvSpPr>
          <p:nvPr/>
        </p:nvSpPr>
        <p:spPr bwMode="auto">
          <a:xfrm>
            <a:off x="393032" y="1219200"/>
            <a:ext cx="8077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t>A sled is traveling at 4.00 m/s along a horizontal stretch of snow, as Figure </a:t>
            </a:r>
            <a:r>
              <a:rPr lang="en-US" altLang="en-US" dirty="0">
                <a:solidFill>
                  <a:srgbClr val="009999"/>
                </a:solidFill>
              </a:rPr>
              <a:t>4.23</a:t>
            </a:r>
            <a:r>
              <a:rPr lang="en-US" altLang="en-US" i="1" dirty="0"/>
              <a:t>a</a:t>
            </a:r>
            <a:r>
              <a:rPr lang="en-US" altLang="en-US" dirty="0"/>
              <a:t> illustrates. The coefficient of kinetic </a:t>
            </a:r>
            <a:r>
              <a:rPr lang="en-US" altLang="en-US" dirty="0">
                <a:solidFill>
                  <a:srgbClr val="009900"/>
                </a:solidFill>
              </a:rPr>
              <a:t>friction</a:t>
            </a:r>
            <a:r>
              <a:rPr lang="en-US" altLang="en-US" dirty="0"/>
              <a:t> is </a:t>
            </a:r>
            <a:r>
              <a:rPr lang="en-US" altLang="en-US" i="1" dirty="0" err="1">
                <a:latin typeface="symbol" pitchFamily="18" charset="2"/>
              </a:rPr>
              <a:t>m</a:t>
            </a:r>
            <a:r>
              <a:rPr lang="en-US" altLang="en-US" baseline="-30000" dirty="0" err="1"/>
              <a:t>k</a:t>
            </a:r>
            <a:r>
              <a:rPr lang="en-US" altLang="en-US" dirty="0"/>
              <a:t> = 0.0500. How far does the sled go before stopping?</a:t>
            </a:r>
          </a:p>
          <a:p>
            <a:pPr eaLnBrk="1" hangingPunct="1">
              <a:spcBef>
                <a:spcPct val="50000"/>
              </a:spcBef>
            </a:pPr>
            <a:endParaRPr lang="en-US" altLang="en-US" dirty="0"/>
          </a:p>
        </p:txBody>
      </p:sp>
    </p:spTree>
    <p:extLst>
      <p:ext uri="{BB962C8B-B14F-4D97-AF65-F5344CB8AC3E}">
        <p14:creationId xmlns:p14="http://schemas.microsoft.com/office/powerpoint/2010/main" val="259091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5443"/>
            <a:ext cx="8229600" cy="1143000"/>
          </a:xfrm>
        </p:spPr>
        <p:txBody>
          <a:bodyPr/>
          <a:lstStyle/>
          <a:p>
            <a:r>
              <a:rPr lang="en-US" dirty="0" smtClean="0"/>
              <a:t>Minimizing Drag for Swimmers</a:t>
            </a:r>
            <a:endParaRPr lang="en-US" dirty="0"/>
          </a:p>
        </p:txBody>
      </p:sp>
      <p:pic>
        <p:nvPicPr>
          <p:cNvPr id="4" name="Picture 3"/>
          <p:cNvPicPr>
            <a:picLocks noChangeAspect="1"/>
          </p:cNvPicPr>
          <p:nvPr/>
        </p:nvPicPr>
        <p:blipFill>
          <a:blip r:embed="rId2"/>
          <a:stretch>
            <a:fillRect/>
          </a:stretch>
        </p:blipFill>
        <p:spPr>
          <a:xfrm>
            <a:off x="1974850" y="1137557"/>
            <a:ext cx="4965700" cy="4343400"/>
          </a:xfrm>
          <a:prstGeom prst="rect">
            <a:avLst/>
          </a:prstGeom>
        </p:spPr>
      </p:pic>
      <p:sp>
        <p:nvSpPr>
          <p:cNvPr id="5" name="Rectangle 4"/>
          <p:cNvSpPr/>
          <p:nvPr/>
        </p:nvSpPr>
        <p:spPr>
          <a:xfrm>
            <a:off x="228600" y="5791200"/>
            <a:ext cx="8458200" cy="1015663"/>
          </a:xfrm>
          <a:prstGeom prst="rect">
            <a:avLst/>
          </a:prstGeom>
        </p:spPr>
        <p:txBody>
          <a:bodyPr wrap="square">
            <a:spAutoFit/>
          </a:bodyPr>
          <a:lstStyle/>
          <a:p>
            <a:r>
              <a:rPr lang="en-US" sz="2000" dirty="0">
                <a:latin typeface="0RƒXˇ" charset="0"/>
              </a:rPr>
              <a:t>Body suits, such as this LZR Racer Suit, have been credited with many world records after their release in 2008. Smoother “skin” and more compression forces </a:t>
            </a:r>
            <a:r>
              <a:rPr lang="en-US" sz="2000" dirty="0" smtClean="0">
                <a:latin typeface="0RƒXˇ" charset="0"/>
              </a:rPr>
              <a:t>on a </a:t>
            </a:r>
            <a:r>
              <a:rPr lang="en-US" sz="2000" dirty="0">
                <a:latin typeface="0RƒXˇ" charset="0"/>
              </a:rPr>
              <a:t>swimmer’s body provide at least 10% less drag. </a:t>
            </a:r>
            <a:endParaRPr lang="en-US" sz="2000" dirty="0"/>
          </a:p>
        </p:txBody>
      </p:sp>
    </p:spTree>
    <p:extLst>
      <p:ext uri="{BB962C8B-B14F-4D97-AF65-F5344CB8AC3E}">
        <p14:creationId xmlns:p14="http://schemas.microsoft.com/office/powerpoint/2010/main" val="23195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0RƒXˇ" charset="0"/>
              </a:rPr>
              <a:t>Why geese </a:t>
            </a:r>
            <a:r>
              <a:rPr lang="en-US" dirty="0">
                <a:latin typeface="0RƒXˇ" charset="0"/>
              </a:rPr>
              <a:t>fly in a V formation during their long migratory </a:t>
            </a:r>
            <a:r>
              <a:rPr lang="en-US" dirty="0" smtClean="0">
                <a:latin typeface="0RƒXˇ" charset="0"/>
              </a:rPr>
              <a:t>travels?</a:t>
            </a:r>
            <a:endParaRPr lang="en-US" dirty="0"/>
          </a:p>
        </p:txBody>
      </p:sp>
      <p:pic>
        <p:nvPicPr>
          <p:cNvPr id="4" name="Picture 3"/>
          <p:cNvPicPr>
            <a:picLocks noChangeAspect="1"/>
          </p:cNvPicPr>
          <p:nvPr/>
        </p:nvPicPr>
        <p:blipFill>
          <a:blip r:embed="rId2"/>
          <a:stretch>
            <a:fillRect/>
          </a:stretch>
        </p:blipFill>
        <p:spPr>
          <a:xfrm>
            <a:off x="2149021" y="1782762"/>
            <a:ext cx="4965700" cy="4064000"/>
          </a:xfrm>
          <a:prstGeom prst="rect">
            <a:avLst/>
          </a:prstGeom>
        </p:spPr>
      </p:pic>
      <p:sp>
        <p:nvSpPr>
          <p:cNvPr id="5" name="Rectangle 4"/>
          <p:cNvSpPr/>
          <p:nvPr/>
        </p:nvSpPr>
        <p:spPr>
          <a:xfrm>
            <a:off x="136071" y="5846762"/>
            <a:ext cx="8991600" cy="830997"/>
          </a:xfrm>
          <a:prstGeom prst="rect">
            <a:avLst/>
          </a:prstGeom>
        </p:spPr>
        <p:txBody>
          <a:bodyPr wrap="square">
            <a:spAutoFit/>
          </a:bodyPr>
          <a:lstStyle/>
          <a:p>
            <a:r>
              <a:rPr lang="en-US" sz="2400" dirty="0" smtClean="0">
                <a:latin typeface="0RƒXˇ" charset="0"/>
              </a:rPr>
              <a:t>This </a:t>
            </a:r>
            <a:r>
              <a:rPr lang="en-US" sz="2400" dirty="0">
                <a:latin typeface="0RƒXˇ" charset="0"/>
              </a:rPr>
              <a:t>shape reduces drag and energy consumption for individual birds, and also allows them a </a:t>
            </a:r>
            <a:r>
              <a:rPr lang="en-US" sz="2400" dirty="0" smtClean="0">
                <a:latin typeface="0RƒXˇ" charset="0"/>
              </a:rPr>
              <a:t>better way </a:t>
            </a:r>
            <a:r>
              <a:rPr lang="en-US" sz="2400" dirty="0">
                <a:latin typeface="0RƒXˇ" charset="0"/>
              </a:rPr>
              <a:t>to communicate.</a:t>
            </a:r>
            <a:endParaRPr lang="en-US" sz="2400" dirty="0"/>
          </a:p>
        </p:txBody>
      </p:sp>
    </p:spTree>
    <p:extLst>
      <p:ext uri="{BB962C8B-B14F-4D97-AF65-F5344CB8AC3E}">
        <p14:creationId xmlns:p14="http://schemas.microsoft.com/office/powerpoint/2010/main" val="12308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228600" y="274638"/>
            <a:ext cx="8763000" cy="1143000"/>
          </a:xfrm>
        </p:spPr>
        <p:txBody>
          <a:bodyPr/>
          <a:lstStyle/>
          <a:p>
            <a:pPr eaLnBrk="1" hangingPunct="1"/>
            <a:r>
              <a:rPr lang="en-US" sz="3600" smtClean="0"/>
              <a:t>The Drag Force, </a:t>
            </a:r>
            <a:r>
              <a:rPr lang="en-US" sz="3600" b="1" i="1" smtClean="0"/>
              <a:t>D</a:t>
            </a:r>
            <a:r>
              <a:rPr lang="en-US" sz="3600" smtClean="0"/>
              <a:t> and Terminal Speed,   </a:t>
            </a:r>
          </a:p>
        </p:txBody>
      </p:sp>
      <p:pic>
        <p:nvPicPr>
          <p:cNvPr id="2052" name="Picture 2" descr="http://edugen.wiley.com/edugen/courses/crs1650/art/images/halliday8019c06/image_t/tfg006.gif"/>
          <p:cNvPicPr>
            <a:picLocks noChangeAspect="1" noChangeArrowheads="1"/>
          </p:cNvPicPr>
          <p:nvPr/>
        </p:nvPicPr>
        <p:blipFill>
          <a:blip r:embed="rId3" cstate="print"/>
          <a:srcRect/>
          <a:stretch>
            <a:fillRect/>
          </a:stretch>
        </p:blipFill>
        <p:spPr bwMode="auto">
          <a:xfrm>
            <a:off x="152400" y="1447800"/>
            <a:ext cx="2085975" cy="2381250"/>
          </a:xfrm>
          <a:prstGeom prst="rect">
            <a:avLst/>
          </a:prstGeom>
          <a:noFill/>
          <a:ln w="9525">
            <a:noFill/>
            <a:miter lim="800000"/>
            <a:headEnd/>
            <a:tailEnd/>
          </a:ln>
        </p:spPr>
      </p:pic>
      <p:pic>
        <p:nvPicPr>
          <p:cNvPr id="2054" name="Picture 12" descr="http://edugen.wiley.com/edugen/courses/crs1650/art/images/halliday8019c06/image_t/tfg008.gif"/>
          <p:cNvPicPr>
            <a:picLocks noChangeAspect="1" noChangeArrowheads="1"/>
          </p:cNvPicPr>
          <p:nvPr/>
        </p:nvPicPr>
        <p:blipFill>
          <a:blip r:embed="rId4" cstate="print"/>
          <a:srcRect/>
          <a:stretch>
            <a:fillRect/>
          </a:stretch>
        </p:blipFill>
        <p:spPr bwMode="auto">
          <a:xfrm>
            <a:off x="5867400" y="1524000"/>
            <a:ext cx="3048000" cy="2209800"/>
          </a:xfrm>
          <a:prstGeom prst="rect">
            <a:avLst/>
          </a:prstGeom>
          <a:noFill/>
          <a:ln w="9525">
            <a:noFill/>
            <a:miter lim="800000"/>
            <a:headEnd/>
            <a:tailEnd/>
          </a:ln>
        </p:spPr>
      </p:pic>
      <p:sp>
        <p:nvSpPr>
          <p:cNvPr id="2055" name="TextBox 8"/>
          <p:cNvSpPr txBox="1">
            <a:spLocks noChangeArrowheads="1"/>
          </p:cNvSpPr>
          <p:nvPr/>
        </p:nvSpPr>
        <p:spPr bwMode="auto">
          <a:xfrm>
            <a:off x="228600" y="5791200"/>
            <a:ext cx="8458200" cy="923925"/>
          </a:xfrm>
          <a:prstGeom prst="rect">
            <a:avLst/>
          </a:prstGeom>
          <a:noFill/>
          <a:ln w="9525">
            <a:noFill/>
            <a:miter lim="800000"/>
            <a:headEnd/>
            <a:tailEnd/>
          </a:ln>
        </p:spPr>
        <p:txBody>
          <a:bodyPr>
            <a:spAutoFit/>
          </a:bodyPr>
          <a:lstStyle/>
          <a:p>
            <a:r>
              <a:rPr lang="en-US" dirty="0" smtClean="0"/>
              <a:t>Problem: What </a:t>
            </a:r>
            <a:r>
              <a:rPr lang="en-US" dirty="0"/>
              <a:t>is the terminal speed of a 6.00 kg spherical ball that has a radius of 3.00 cm and a drag coefficient of 1.60? The density of the air through which the ball falls is 1.20 kg/m</a:t>
            </a:r>
            <a:r>
              <a:rPr lang="en-US" baseline="30000" dirty="0"/>
              <a:t>3</a:t>
            </a:r>
            <a:r>
              <a:rPr lang="en-US" dirty="0"/>
              <a:t>.</a:t>
            </a:r>
          </a:p>
        </p:txBody>
      </p:sp>
      <p:sp>
        <p:nvSpPr>
          <p:cNvPr id="20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9"/>
          <p:cNvGraphicFramePr>
            <a:graphicFrameLocks noChangeAspect="1"/>
          </p:cNvGraphicFramePr>
          <p:nvPr/>
        </p:nvGraphicFramePr>
        <p:xfrm>
          <a:off x="2743200" y="4191000"/>
          <a:ext cx="2811463" cy="1295400"/>
        </p:xfrm>
        <a:graphic>
          <a:graphicData uri="http://schemas.openxmlformats.org/presentationml/2006/ole">
            <mc:AlternateContent xmlns:mc="http://schemas.openxmlformats.org/markup-compatibility/2006">
              <mc:Choice xmlns:v="urn:schemas-microsoft-com:vml" Requires="v">
                <p:oleObj spid="_x0000_s2063" name="Equation" r:id="rId5" imgW="850531" imgH="393529" progId="Equation.3">
                  <p:embed/>
                </p:oleObj>
              </mc:Choice>
              <mc:Fallback>
                <p:oleObj name="Equation" r:id="rId5" imgW="850531" imgH="393529"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191000"/>
                        <a:ext cx="2811463"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11"/>
          <p:cNvSpPr>
            <a:spLocks noChangeArrowheads="1"/>
          </p:cNvSpPr>
          <p:nvPr/>
        </p:nvSpPr>
        <p:spPr bwMode="auto">
          <a:xfrm>
            <a:off x="8077200" y="457200"/>
            <a:ext cx="685800" cy="646113"/>
          </a:xfrm>
          <a:prstGeom prst="rect">
            <a:avLst/>
          </a:prstGeom>
          <a:noFill/>
          <a:ln w="9525">
            <a:noFill/>
            <a:miter lim="800000"/>
            <a:headEnd/>
            <a:tailEnd/>
          </a:ln>
        </p:spPr>
        <p:txBody>
          <a:bodyPr>
            <a:spAutoFit/>
          </a:bodyPr>
          <a:lstStyle/>
          <a:p>
            <a:r>
              <a:rPr lang="en-US" sz="3600" i="1"/>
              <a:t>v</a:t>
            </a:r>
            <a:r>
              <a:rPr lang="en-US" sz="3600" i="1" baseline="-25000"/>
              <a:t>t</a:t>
            </a:r>
            <a:endParaRPr lang="en-US" sz="3600"/>
          </a:p>
        </p:txBody>
      </p:sp>
      <p:pic>
        <p:nvPicPr>
          <p:cNvPr id="10" name="Picture 9" descr="http://edugen.wiley.com/edugen/courses/crs4957/halliday9118/halliday9118c06/image_n/nt0006-y.gif"/>
          <p:cNvPicPr/>
          <p:nvPr/>
        </p:nvPicPr>
        <p:blipFill>
          <a:blip r:embed="rId7" cstate="print"/>
          <a:srcRect/>
          <a:stretch>
            <a:fillRect/>
          </a:stretch>
        </p:blipFill>
        <p:spPr bwMode="auto">
          <a:xfrm>
            <a:off x="2819400" y="1219200"/>
            <a:ext cx="2857500" cy="2781300"/>
          </a:xfrm>
          <a:prstGeom prst="rect">
            <a:avLst/>
          </a:prstGeom>
          <a:noFill/>
          <a:ln w="9525">
            <a:noFill/>
            <a:miter lim="800000"/>
            <a:headEnd/>
            <a:tailEnd/>
          </a:ln>
        </p:spPr>
      </p:pic>
      <p:sp>
        <p:nvSpPr>
          <p:cNvPr id="11" name="Rectangle 10"/>
          <p:cNvSpPr/>
          <p:nvPr/>
        </p:nvSpPr>
        <p:spPr>
          <a:xfrm>
            <a:off x="0" y="3886200"/>
            <a:ext cx="2514600" cy="1846659"/>
          </a:xfrm>
          <a:prstGeom prst="rect">
            <a:avLst/>
          </a:prstGeom>
        </p:spPr>
        <p:txBody>
          <a:bodyPr wrap="square">
            <a:spAutoFit/>
          </a:bodyPr>
          <a:lstStyle/>
          <a:p>
            <a:r>
              <a:rPr lang="en-US" sz="1600" dirty="0" smtClean="0"/>
              <a:t>This skier crouches in an “egg position” so as to minimize her effective cross-sectional area and thus minimize the air drag acting on her.</a:t>
            </a:r>
            <a:r>
              <a:rPr lang="en-US" dirty="0" smtClean="0"/>
              <a:t/>
            </a:r>
            <a:br>
              <a:rPr lang="en-US" dirty="0" smtClean="0"/>
            </a:br>
            <a:endParaRPr lang="en-US" dirty="0"/>
          </a:p>
        </p:txBody>
      </p:sp>
      <p:sp>
        <p:nvSpPr>
          <p:cNvPr id="12" name="Rectangle 11"/>
          <p:cNvSpPr/>
          <p:nvPr/>
        </p:nvSpPr>
        <p:spPr>
          <a:xfrm>
            <a:off x="5943600" y="3810000"/>
            <a:ext cx="3200400" cy="923330"/>
          </a:xfrm>
          <a:prstGeom prst="rect">
            <a:avLst/>
          </a:prstGeom>
        </p:spPr>
        <p:txBody>
          <a:bodyPr wrap="square">
            <a:spAutoFit/>
          </a:bodyPr>
          <a:lstStyle/>
          <a:p>
            <a:r>
              <a:rPr lang="en-US" dirty="0" smtClean="0"/>
              <a:t>Sky divers in a horizontal “spread eagle” maximize air drag.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2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20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55">
                                            <p:txEl>
                                              <p:pRg st="0" end="0"/>
                                            </p:txEl>
                                          </p:spTgt>
                                        </p:tgtEl>
                                        <p:attrNameLst>
                                          <p:attrName>style.visibility</p:attrName>
                                        </p:attrNameLst>
                                      </p:cBhvr>
                                      <p:to>
                                        <p:strVal val="visible"/>
                                      </p:to>
                                    </p:set>
                                    <p:animEffect transition="in" filter="fade">
                                      <p:cBhvr>
                                        <p:cTn id="37" dur="2000"/>
                                        <p:tgtEl>
                                          <p:spTgt spid="20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P spid="11" grpId="0" build="p"/>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Friction in </a:t>
            </a:r>
            <a:br>
              <a:rPr lang="en-US" dirty="0" smtClean="0"/>
            </a:br>
            <a:r>
              <a:rPr lang="en-US" dirty="0" smtClean="0"/>
              <a:t>Knee Joints</a:t>
            </a:r>
            <a:endParaRPr lang="en-US" dirty="0"/>
          </a:p>
        </p:txBody>
      </p:sp>
      <p:pic>
        <p:nvPicPr>
          <p:cNvPr id="4" name="Picture 3"/>
          <p:cNvPicPr>
            <a:picLocks noChangeAspect="1"/>
          </p:cNvPicPr>
          <p:nvPr/>
        </p:nvPicPr>
        <p:blipFill>
          <a:blip r:embed="rId2"/>
          <a:stretch>
            <a:fillRect/>
          </a:stretch>
        </p:blipFill>
        <p:spPr>
          <a:xfrm>
            <a:off x="4572000" y="-32657"/>
            <a:ext cx="4647276" cy="6858000"/>
          </a:xfrm>
          <a:prstGeom prst="rect">
            <a:avLst/>
          </a:prstGeom>
        </p:spPr>
      </p:pic>
      <p:sp>
        <p:nvSpPr>
          <p:cNvPr id="5" name="Rectangle 4"/>
          <p:cNvSpPr/>
          <p:nvPr/>
        </p:nvSpPr>
        <p:spPr>
          <a:xfrm>
            <a:off x="0" y="1997839"/>
            <a:ext cx="4572000" cy="4401205"/>
          </a:xfrm>
          <a:prstGeom prst="rect">
            <a:avLst/>
          </a:prstGeom>
        </p:spPr>
        <p:txBody>
          <a:bodyPr wrap="square">
            <a:spAutoFit/>
          </a:bodyPr>
          <a:lstStyle/>
          <a:p>
            <a:r>
              <a:rPr lang="en-US" sz="2800" dirty="0">
                <a:solidFill>
                  <a:srgbClr val="000000"/>
                </a:solidFill>
                <a:latin typeface="Times New Roman" charset="0"/>
                <a:ea typeface="Times New Roman" charset="0"/>
                <a:cs typeface="Times New Roman" charset="0"/>
              </a:rPr>
              <a:t>The ends of the bones in the joint are covered by </a:t>
            </a:r>
            <a:r>
              <a:rPr lang="en-US" sz="2800" dirty="0" smtClean="0">
                <a:solidFill>
                  <a:srgbClr val="000000"/>
                </a:solidFill>
                <a:latin typeface="Times New Roman" charset="0"/>
                <a:ea typeface="Times New Roman" charset="0"/>
                <a:cs typeface="Times New Roman" charset="0"/>
              </a:rPr>
              <a:t>cartilage. The </a:t>
            </a:r>
            <a:r>
              <a:rPr lang="en-US" sz="2800" dirty="0">
                <a:solidFill>
                  <a:srgbClr val="000000"/>
                </a:solidFill>
                <a:latin typeface="Times New Roman" charset="0"/>
                <a:ea typeface="Times New Roman" charset="0"/>
                <a:cs typeface="Times New Roman" charset="0"/>
              </a:rPr>
              <a:t>joints also produce a</a:t>
            </a:r>
          </a:p>
          <a:p>
            <a:r>
              <a:rPr lang="en-US" sz="2800" dirty="0">
                <a:solidFill>
                  <a:srgbClr val="000000"/>
                </a:solidFill>
                <a:latin typeface="Times New Roman" charset="0"/>
                <a:ea typeface="Times New Roman" charset="0"/>
                <a:cs typeface="Times New Roman" charset="0"/>
              </a:rPr>
              <a:t>fluid (synovial fluid) that reduces friction and wear. </a:t>
            </a:r>
            <a:endParaRPr lang="en-US" sz="2800" dirty="0" smtClean="0">
              <a:solidFill>
                <a:srgbClr val="000000"/>
              </a:solidFill>
              <a:latin typeface="Times New Roman" charset="0"/>
              <a:ea typeface="Times New Roman" charset="0"/>
              <a:cs typeface="Times New Roman" charset="0"/>
            </a:endParaRPr>
          </a:p>
          <a:p>
            <a:endParaRPr lang="en-US" sz="2800" dirty="0">
              <a:solidFill>
                <a:srgbClr val="000000"/>
              </a:solidFill>
              <a:latin typeface="Times New Roman" charset="0"/>
              <a:ea typeface="Times New Roman" charset="0"/>
              <a:cs typeface="Times New Roman" charset="0"/>
            </a:endParaRPr>
          </a:p>
          <a:p>
            <a:r>
              <a:rPr lang="en-US" sz="2800" dirty="0" smtClean="0">
                <a:solidFill>
                  <a:srgbClr val="000000"/>
                </a:solidFill>
                <a:latin typeface="Times New Roman" charset="0"/>
                <a:ea typeface="Times New Roman" charset="0"/>
                <a:cs typeface="Times New Roman" charset="0"/>
              </a:rPr>
              <a:t>A </a:t>
            </a:r>
            <a:r>
              <a:rPr lang="en-US" sz="2800" dirty="0">
                <a:solidFill>
                  <a:srgbClr val="000000"/>
                </a:solidFill>
                <a:latin typeface="Times New Roman" charset="0"/>
                <a:ea typeface="Times New Roman" charset="0"/>
                <a:cs typeface="Times New Roman" charset="0"/>
              </a:rPr>
              <a:t>damaged or arthritic joint can be replaced by an artificial </a:t>
            </a:r>
            <a:r>
              <a:rPr lang="en-US" sz="2800" dirty="0" smtClean="0">
                <a:solidFill>
                  <a:srgbClr val="000000"/>
                </a:solidFill>
                <a:latin typeface="Times New Roman" charset="0"/>
                <a:ea typeface="Times New Roman" charset="0"/>
                <a:cs typeface="Times New Roman" charset="0"/>
              </a:rPr>
              <a:t>joint, with very </a:t>
            </a:r>
            <a:r>
              <a:rPr lang="en-US" sz="2800" dirty="0">
                <a:solidFill>
                  <a:srgbClr val="000000"/>
                </a:solidFill>
                <a:latin typeface="Times New Roman" charset="0"/>
                <a:ea typeface="Times New Roman" charset="0"/>
                <a:cs typeface="Times New Roman" charset="0"/>
              </a:rPr>
              <a:t>small </a:t>
            </a:r>
            <a:r>
              <a:rPr lang="en-US" sz="2800" dirty="0" smtClean="0">
                <a:solidFill>
                  <a:srgbClr val="000000"/>
                </a:solidFill>
                <a:latin typeface="Times New Roman" charset="0"/>
                <a:ea typeface="Times New Roman" charset="0"/>
                <a:cs typeface="Times New Roman" charset="0"/>
              </a:rPr>
              <a:t>coefficient </a:t>
            </a:r>
            <a:r>
              <a:rPr lang="en-US" sz="2800" dirty="0">
                <a:solidFill>
                  <a:srgbClr val="000000"/>
                </a:solidFill>
                <a:latin typeface="Times New Roman" charset="0"/>
                <a:ea typeface="Times New Roman" charset="0"/>
                <a:cs typeface="Times New Roman" charset="0"/>
              </a:rPr>
              <a:t>of friction.</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765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b="1" dirty="0" smtClean="0">
                <a:solidFill>
                  <a:srgbClr val="009999"/>
                </a:solidFill>
                <a:latin typeface="Arial" charset="0"/>
              </a:rPr>
              <a:t>Microscopic view of </a:t>
            </a:r>
            <a:br>
              <a:rPr lang="en-US" altLang="en-US" b="1" dirty="0" smtClean="0">
                <a:solidFill>
                  <a:srgbClr val="009999"/>
                </a:solidFill>
                <a:latin typeface="Arial" charset="0"/>
              </a:rPr>
            </a:br>
            <a:r>
              <a:rPr lang="en-US" altLang="en-US" b="1" dirty="0" smtClean="0">
                <a:solidFill>
                  <a:srgbClr val="009999"/>
                </a:solidFill>
                <a:latin typeface="Arial" charset="0"/>
              </a:rPr>
              <a:t>Frictional Forces</a:t>
            </a:r>
            <a:r>
              <a:rPr lang="en-US" altLang="en-US" b="1" dirty="0" smtClean="0">
                <a:solidFill>
                  <a:srgbClr val="000000"/>
                </a:solidFill>
                <a:latin typeface="Arial" charset="0"/>
              </a:rPr>
              <a:t> </a:t>
            </a:r>
          </a:p>
        </p:txBody>
      </p:sp>
      <p:pic>
        <p:nvPicPr>
          <p:cNvPr id="3" name="Picture 2"/>
          <p:cNvPicPr>
            <a:picLocks noChangeAspect="1"/>
          </p:cNvPicPr>
          <p:nvPr/>
        </p:nvPicPr>
        <p:blipFill>
          <a:blip r:embed="rId2"/>
          <a:stretch>
            <a:fillRect/>
          </a:stretch>
        </p:blipFill>
        <p:spPr>
          <a:xfrm>
            <a:off x="850900" y="1936750"/>
            <a:ext cx="7442200" cy="2984500"/>
          </a:xfrm>
          <a:prstGeom prst="rect">
            <a:avLst/>
          </a:prstGeom>
        </p:spPr>
      </p:pic>
    </p:spTree>
    <p:extLst>
      <p:ext uri="{BB962C8B-B14F-4D97-AF65-F5344CB8AC3E}">
        <p14:creationId xmlns:p14="http://schemas.microsoft.com/office/powerpoint/2010/main" val="1834550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9999"/>
                </a:solidFill>
                <a:latin typeface="Arial" charset="0"/>
              </a:rPr>
              <a:t>Microscopic view of </a:t>
            </a:r>
            <a:r>
              <a:rPr lang="en-US" altLang="en-US" b="1" dirty="0" smtClean="0">
                <a:solidFill>
                  <a:srgbClr val="009999"/>
                </a:solidFill>
                <a:latin typeface="Arial" charset="0"/>
              </a:rPr>
              <a:t/>
            </a:r>
            <a:br>
              <a:rPr lang="en-US" altLang="en-US" b="1" dirty="0" smtClean="0">
                <a:solidFill>
                  <a:srgbClr val="009999"/>
                </a:solidFill>
                <a:latin typeface="Arial" charset="0"/>
              </a:rPr>
            </a:br>
            <a:r>
              <a:rPr lang="en-US" altLang="en-US" b="1" dirty="0" smtClean="0">
                <a:solidFill>
                  <a:srgbClr val="009999"/>
                </a:solidFill>
                <a:latin typeface="Arial" charset="0"/>
              </a:rPr>
              <a:t>Normal  </a:t>
            </a:r>
            <a:r>
              <a:rPr lang="en-US" altLang="en-US" b="1" dirty="0">
                <a:solidFill>
                  <a:srgbClr val="009999"/>
                </a:solidFill>
                <a:latin typeface="Arial" charset="0"/>
              </a:rPr>
              <a:t>Forces</a:t>
            </a:r>
            <a:r>
              <a:rPr lang="en-US" altLang="en-US" b="1" dirty="0">
                <a:solidFill>
                  <a:srgbClr val="000000"/>
                </a:solidFill>
                <a:latin typeface="Arial" charset="0"/>
              </a:rPr>
              <a:t> </a:t>
            </a:r>
            <a:endParaRPr lang="en-US" dirty="0"/>
          </a:p>
        </p:txBody>
      </p:sp>
      <p:pic>
        <p:nvPicPr>
          <p:cNvPr id="4" name="Picture 3"/>
          <p:cNvPicPr>
            <a:picLocks noChangeAspect="1"/>
          </p:cNvPicPr>
          <p:nvPr/>
        </p:nvPicPr>
        <p:blipFill>
          <a:blip r:embed="rId2"/>
          <a:stretch>
            <a:fillRect/>
          </a:stretch>
        </p:blipFill>
        <p:spPr>
          <a:xfrm>
            <a:off x="2057400" y="1600200"/>
            <a:ext cx="4965700" cy="3683000"/>
          </a:xfrm>
          <a:prstGeom prst="rect">
            <a:avLst/>
          </a:prstGeom>
        </p:spPr>
      </p:pic>
      <p:sp>
        <p:nvSpPr>
          <p:cNvPr id="3" name="TextBox 2"/>
          <p:cNvSpPr txBox="1"/>
          <p:nvPr/>
        </p:nvSpPr>
        <p:spPr>
          <a:xfrm>
            <a:off x="838200" y="5560595"/>
            <a:ext cx="7239000" cy="369332"/>
          </a:xfrm>
          <a:prstGeom prst="rect">
            <a:avLst/>
          </a:prstGeom>
          <a:noFill/>
        </p:spPr>
        <p:txBody>
          <a:bodyPr wrap="square" rtlCol="0">
            <a:spAutoFit/>
          </a:bodyPr>
          <a:lstStyle/>
          <a:p>
            <a:r>
              <a:rPr lang="en-US" dirty="0" smtClean="0"/>
              <a:t>Larger normal force provides a larger frictional force. </a:t>
            </a:r>
            <a:endParaRPr lang="en-US" dirty="0"/>
          </a:p>
        </p:txBody>
      </p:sp>
      <p:pic>
        <p:nvPicPr>
          <p:cNvPr id="5122" name="Picture 2" descr="Image described by surrounding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2" y="4560219"/>
            <a:ext cx="1514475"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pPr eaLnBrk="1" hangingPunct="1"/>
            <a:r>
              <a:rPr lang="en-US" dirty="0" smtClean="0"/>
              <a:t>Frictional Forces</a:t>
            </a:r>
          </a:p>
        </p:txBody>
      </p:sp>
      <p:pic>
        <p:nvPicPr>
          <p:cNvPr id="1029" name="Picture 2" descr="http://edugen.wiley.com/edugen/courses/crs1650/art/images/halliday8019c06/image_t/tfg001.gif"/>
          <p:cNvPicPr>
            <a:picLocks noChangeAspect="1" noChangeArrowheads="1"/>
          </p:cNvPicPr>
          <p:nvPr/>
        </p:nvPicPr>
        <p:blipFill>
          <a:blip r:embed="rId3" cstate="print"/>
          <a:srcRect/>
          <a:stretch>
            <a:fillRect/>
          </a:stretch>
        </p:blipFill>
        <p:spPr bwMode="auto">
          <a:xfrm>
            <a:off x="484188" y="0"/>
            <a:ext cx="1954212" cy="6858000"/>
          </a:xfrm>
          <a:prstGeom prst="rect">
            <a:avLst/>
          </a:prstGeom>
          <a:noFill/>
          <a:ln w="9525">
            <a:noFill/>
            <a:miter lim="800000"/>
            <a:headEnd/>
            <a:tailEnd/>
          </a:ln>
        </p:spPr>
      </p:pic>
      <p:sp>
        <p:nvSpPr>
          <p:cNvPr id="1030" name="TextBox 4"/>
          <p:cNvSpPr txBox="1">
            <a:spLocks noChangeArrowheads="1"/>
          </p:cNvSpPr>
          <p:nvPr/>
        </p:nvSpPr>
        <p:spPr bwMode="auto">
          <a:xfrm>
            <a:off x="2438400" y="1371600"/>
            <a:ext cx="6400800" cy="830997"/>
          </a:xfrm>
          <a:prstGeom prst="rect">
            <a:avLst/>
          </a:prstGeom>
          <a:noFill/>
          <a:ln w="9525">
            <a:noFill/>
            <a:miter lim="800000"/>
            <a:headEnd/>
            <a:tailEnd/>
          </a:ln>
        </p:spPr>
        <p:txBody>
          <a:bodyPr>
            <a:spAutoFit/>
          </a:bodyPr>
          <a:lstStyle/>
          <a:p>
            <a:r>
              <a:rPr lang="en-US" sz="2400" dirty="0" smtClean="0">
                <a:latin typeface="Calibri" pitchFamily="34" charset="0"/>
              </a:rPr>
              <a:t>Magnitude </a:t>
            </a:r>
            <a:r>
              <a:rPr lang="en-US" sz="2400" dirty="0">
                <a:latin typeface="Calibri" pitchFamily="34" charset="0"/>
              </a:rPr>
              <a:t>of the maximum static frictional force is given by:</a:t>
            </a:r>
          </a:p>
        </p:txBody>
      </p:sp>
      <p:sp>
        <p:nvSpPr>
          <p:cNvPr id="10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7"/>
          <p:cNvGraphicFramePr>
            <a:graphicFrameLocks noChangeAspect="1"/>
          </p:cNvGraphicFramePr>
          <p:nvPr>
            <p:extLst>
              <p:ext uri="{D42A27DB-BD31-4B8C-83A1-F6EECF244321}">
                <p14:modId xmlns:p14="http://schemas.microsoft.com/office/powerpoint/2010/main" val="1179629362"/>
              </p:ext>
            </p:extLst>
          </p:nvPr>
        </p:nvGraphicFramePr>
        <p:xfrm>
          <a:off x="3148012" y="5181600"/>
          <a:ext cx="2847975" cy="936625"/>
        </p:xfrm>
        <a:graphic>
          <a:graphicData uri="http://schemas.openxmlformats.org/presentationml/2006/ole">
            <mc:AlternateContent xmlns:mc="http://schemas.openxmlformats.org/markup-compatibility/2006">
              <mc:Choice xmlns:v="urn:schemas-microsoft-com:vml" Requires="v">
                <p:oleObj spid="_x0000_s3097" name="Equation" r:id="rId4" imgW="698500" imgH="228600" progId="Equation.3">
                  <p:embed/>
                </p:oleObj>
              </mc:Choice>
              <mc:Fallback>
                <p:oleObj name="Equation" r:id="rId4" imgW="698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2" y="5181600"/>
                        <a:ext cx="28479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9"/>
          <p:cNvGraphicFramePr>
            <a:graphicFrameLocks noChangeAspect="1"/>
          </p:cNvGraphicFramePr>
          <p:nvPr>
            <p:extLst>
              <p:ext uri="{D42A27DB-BD31-4B8C-83A1-F6EECF244321}">
                <p14:modId xmlns:p14="http://schemas.microsoft.com/office/powerpoint/2010/main" val="3183617647"/>
              </p:ext>
            </p:extLst>
          </p:nvPr>
        </p:nvGraphicFramePr>
        <p:xfrm>
          <a:off x="3048000" y="2724150"/>
          <a:ext cx="3328988" cy="914400"/>
        </p:xfrm>
        <a:graphic>
          <a:graphicData uri="http://schemas.openxmlformats.org/presentationml/2006/ole">
            <mc:AlternateContent xmlns:mc="http://schemas.openxmlformats.org/markup-compatibility/2006">
              <mc:Choice xmlns:v="urn:schemas-microsoft-com:vml" Requires="v">
                <p:oleObj spid="_x0000_s3098" name="Equation" r:id="rId6" imgW="863225" imgH="241195" progId="Equation.3">
                  <p:embed/>
                </p:oleObj>
              </mc:Choice>
              <mc:Fallback>
                <p:oleObj name="Equation" r:id="rId6" imgW="863225"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724150"/>
                        <a:ext cx="33289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0"/>
          <p:cNvSpPr>
            <a:spLocks noChangeArrowheads="1"/>
          </p:cNvSpPr>
          <p:nvPr/>
        </p:nvSpPr>
        <p:spPr bwMode="auto">
          <a:xfrm>
            <a:off x="2490537" y="4419302"/>
            <a:ext cx="6629400" cy="461665"/>
          </a:xfrm>
          <a:prstGeom prst="rect">
            <a:avLst/>
          </a:prstGeom>
          <a:noFill/>
          <a:ln w="9525">
            <a:noFill/>
            <a:miter lim="800000"/>
            <a:headEnd/>
            <a:tailEnd/>
          </a:ln>
        </p:spPr>
        <p:txBody>
          <a:bodyPr>
            <a:spAutoFit/>
          </a:bodyPr>
          <a:lstStyle/>
          <a:p>
            <a:r>
              <a:rPr lang="en-US" sz="2400" dirty="0">
                <a:latin typeface="Calibri" pitchFamily="34" charset="0"/>
              </a:rPr>
              <a:t>Magnitude of the kinetic </a:t>
            </a:r>
            <a:r>
              <a:rPr lang="en-US" sz="2400" dirty="0" smtClean="0">
                <a:latin typeface="Calibri" pitchFamily="34" charset="0"/>
              </a:rPr>
              <a:t>frictional </a:t>
            </a:r>
            <a:r>
              <a:rPr lang="en-US" sz="2400" dirty="0">
                <a:latin typeface="Calibri" pitchFamily="34" charset="0"/>
              </a:rPr>
              <a:t>force is given by:</a:t>
            </a:r>
            <a:endParaRPr lang="en-US" sz="2400" dirty="0"/>
          </a:p>
        </p:txBody>
      </p:sp>
      <p:pic>
        <p:nvPicPr>
          <p:cNvPr id="1034" name="Picture 10"/>
          <p:cNvPicPr>
            <a:picLocks noChangeAspect="1" noChangeArrowheads="1"/>
          </p:cNvPicPr>
          <p:nvPr/>
        </p:nvPicPr>
        <p:blipFill>
          <a:blip r:embed="rId8" cstate="print"/>
          <a:srcRect/>
          <a:stretch>
            <a:fillRect/>
          </a:stretch>
        </p:blipFill>
        <p:spPr bwMode="auto">
          <a:xfrm>
            <a:off x="457200" y="0"/>
            <a:ext cx="1323975" cy="1009650"/>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457200" y="0"/>
            <a:ext cx="1295400" cy="1962150"/>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457200" y="0"/>
            <a:ext cx="1714500" cy="3638550"/>
          </a:xfrm>
          <a:prstGeom prst="rect">
            <a:avLst/>
          </a:prstGeom>
          <a:noFill/>
          <a:ln w="9525">
            <a:noFill/>
            <a:miter lim="800000"/>
            <a:headEnd/>
            <a:tailEnd/>
          </a:ln>
        </p:spPr>
      </p:pic>
      <p:pic>
        <p:nvPicPr>
          <p:cNvPr id="1037" name="Picture 13"/>
          <p:cNvPicPr>
            <a:picLocks noChangeAspect="1" noChangeArrowheads="1"/>
          </p:cNvPicPr>
          <p:nvPr/>
        </p:nvPicPr>
        <p:blipFill>
          <a:blip r:embed="rId11" cstate="print"/>
          <a:srcRect/>
          <a:stretch>
            <a:fillRect/>
          </a:stretch>
        </p:blipFill>
        <p:spPr bwMode="auto">
          <a:xfrm>
            <a:off x="457200" y="0"/>
            <a:ext cx="1847850" cy="4705350"/>
          </a:xfrm>
          <a:prstGeom prst="rect">
            <a:avLst/>
          </a:prstGeom>
          <a:noFill/>
          <a:ln w="9525">
            <a:noFill/>
            <a:miter lim="800000"/>
            <a:headEnd/>
            <a:tailEnd/>
          </a:ln>
        </p:spPr>
      </p:pic>
      <p:pic>
        <p:nvPicPr>
          <p:cNvPr id="1038" name="Picture 14"/>
          <p:cNvPicPr>
            <a:picLocks noChangeAspect="1" noChangeArrowheads="1"/>
          </p:cNvPicPr>
          <p:nvPr/>
        </p:nvPicPr>
        <p:blipFill>
          <a:blip r:embed="rId12" cstate="print"/>
          <a:srcRect/>
          <a:stretch>
            <a:fillRect/>
          </a:stretch>
        </p:blipFill>
        <p:spPr bwMode="auto">
          <a:xfrm>
            <a:off x="457200" y="0"/>
            <a:ext cx="1857375" cy="5505450"/>
          </a:xfrm>
          <a:prstGeom prst="rect">
            <a:avLst/>
          </a:prstGeom>
          <a:noFill/>
          <a:ln w="9525">
            <a:noFill/>
            <a:miter lim="800000"/>
            <a:headEnd/>
            <a:tailEnd/>
          </a:ln>
        </p:spPr>
      </p:pic>
    </p:spTree>
    <p:extLst>
      <p:ext uri="{BB962C8B-B14F-4D97-AF65-F5344CB8AC3E}">
        <p14:creationId xmlns:p14="http://schemas.microsoft.com/office/powerpoint/2010/main" val="42078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20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Effect transition="in" filter="fade">
                                      <p:cBhvr>
                                        <p:cTn id="12" dur="2000"/>
                                        <p:tgtEl>
                                          <p:spTgt spid="10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fade">
                                      <p:cBhvr>
                                        <p:cTn id="17" dur="20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7"/>
                                        </p:tgtEl>
                                        <p:attrNameLst>
                                          <p:attrName>style.visibility</p:attrName>
                                        </p:attrNameLst>
                                      </p:cBhvr>
                                      <p:to>
                                        <p:strVal val="visible"/>
                                      </p:to>
                                    </p:set>
                                    <p:animEffect transition="in" filter="fade">
                                      <p:cBhvr>
                                        <p:cTn id="22" dur="2000"/>
                                        <p:tgtEl>
                                          <p:spTgt spid="10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fade">
                                      <p:cBhvr>
                                        <p:cTn id="27" dur="2000"/>
                                        <p:tgtEl>
                                          <p:spTgt spid="10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20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30">
                                            <p:txEl>
                                              <p:pRg st="0" end="0"/>
                                            </p:txEl>
                                          </p:spTgt>
                                        </p:tgtEl>
                                        <p:attrNameLst>
                                          <p:attrName>style.visibility</p:attrName>
                                        </p:attrNameLst>
                                      </p:cBhvr>
                                      <p:to>
                                        <p:strVal val="visible"/>
                                      </p:to>
                                    </p:set>
                                    <p:animEffect transition="in" filter="fade">
                                      <p:cBhvr>
                                        <p:cTn id="37" dur="2000"/>
                                        <p:tgtEl>
                                          <p:spTgt spid="103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fade">
                                      <p:cBhvr>
                                        <p:cTn id="42" dur="20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33">
                                            <p:txEl>
                                              <p:pRg st="0" end="0"/>
                                            </p:txEl>
                                          </p:spTgt>
                                        </p:tgtEl>
                                        <p:attrNameLst>
                                          <p:attrName>style.visibility</p:attrName>
                                        </p:attrNameLst>
                                      </p:cBhvr>
                                      <p:to>
                                        <p:strVal val="visible"/>
                                      </p:to>
                                    </p:set>
                                    <p:animEffect transition="in" filter="fade">
                                      <p:cBhvr>
                                        <p:cTn id="47" dur="2000"/>
                                        <p:tgtEl>
                                          <p:spTgt spid="103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P spid="10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5.1</a:t>
            </a:r>
            <a:endParaRPr lang="en-US" dirty="0"/>
          </a:p>
        </p:txBody>
      </p:sp>
      <p:pic>
        <p:nvPicPr>
          <p:cNvPr id="5" name="Picture 4"/>
          <p:cNvPicPr>
            <a:picLocks noChangeAspect="1"/>
          </p:cNvPicPr>
          <p:nvPr/>
        </p:nvPicPr>
        <p:blipFill>
          <a:blip r:embed="rId2"/>
          <a:stretch>
            <a:fillRect/>
          </a:stretch>
        </p:blipFill>
        <p:spPr>
          <a:xfrm>
            <a:off x="914400" y="2590800"/>
            <a:ext cx="6972300" cy="3314831"/>
          </a:xfrm>
          <a:prstGeom prst="rect">
            <a:avLst/>
          </a:prstGeom>
        </p:spPr>
      </p:pic>
      <p:sp>
        <p:nvSpPr>
          <p:cNvPr id="6" name="Rectangle 5"/>
          <p:cNvSpPr/>
          <p:nvPr/>
        </p:nvSpPr>
        <p:spPr>
          <a:xfrm>
            <a:off x="381000" y="1546486"/>
            <a:ext cx="8382000" cy="707886"/>
          </a:xfrm>
          <a:prstGeom prst="rect">
            <a:avLst/>
          </a:prstGeom>
        </p:spPr>
        <p:txBody>
          <a:bodyPr wrap="square">
            <a:spAutoFit/>
          </a:bodyPr>
          <a:lstStyle/>
          <a:p>
            <a:r>
              <a:rPr lang="en-US" sz="2000" dirty="0">
                <a:latin typeface="0RƒXˇ" charset="0"/>
              </a:rPr>
              <a:t>A skier with a mass of 62 kg is sliding down a snowy slope. Find the coefficient of kinetic friction for the skier if </a:t>
            </a:r>
            <a:r>
              <a:rPr lang="en-US" sz="2000" dirty="0" smtClean="0">
                <a:latin typeface="0RƒXˇ" charset="0"/>
              </a:rPr>
              <a:t>the frictional force is </a:t>
            </a:r>
            <a:r>
              <a:rPr lang="en-US" sz="2000" dirty="0">
                <a:latin typeface="0RƒXˇ" charset="0"/>
              </a:rPr>
              <a:t>known to be 45.0 N.</a:t>
            </a:r>
            <a:endParaRPr lang="en-US" sz="2000" dirty="0"/>
          </a:p>
        </p:txBody>
      </p:sp>
    </p:spTree>
    <p:extLst>
      <p:ext uri="{BB962C8B-B14F-4D97-AF65-F5344CB8AC3E}">
        <p14:creationId xmlns:p14="http://schemas.microsoft.com/office/powerpoint/2010/main" val="3733176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on a Roof</a:t>
            </a:r>
            <a:endParaRPr lang="en-US" dirty="0"/>
          </a:p>
        </p:txBody>
      </p:sp>
      <p:sp>
        <p:nvSpPr>
          <p:cNvPr id="4" name="Rectangle 3"/>
          <p:cNvSpPr/>
          <p:nvPr/>
        </p:nvSpPr>
        <p:spPr>
          <a:xfrm>
            <a:off x="-27214" y="1676400"/>
            <a:ext cx="9144000" cy="923330"/>
          </a:xfrm>
          <a:prstGeom prst="rect">
            <a:avLst/>
          </a:prstGeom>
        </p:spPr>
        <p:txBody>
          <a:bodyPr wrap="square">
            <a:spAutoFit/>
          </a:bodyPr>
          <a:lstStyle/>
          <a:p>
            <a:r>
              <a:rPr lang="en-US" dirty="0"/>
              <a:t>A worker stands still on a roof sloped at an angle of </a:t>
            </a:r>
            <a:r>
              <a:rPr lang="en-US" dirty="0" smtClean="0"/>
              <a:t>36 degrees above </a:t>
            </a:r>
            <a:r>
              <a:rPr lang="en-US" dirty="0"/>
              <a:t>the horizontal. He is prevented from slipping by a static frictional force of 390 N. Find the mass of the worker.</a:t>
            </a:r>
          </a:p>
        </p:txBody>
      </p:sp>
    </p:spTree>
    <p:extLst>
      <p:ext uri="{BB962C8B-B14F-4D97-AF65-F5344CB8AC3E}">
        <p14:creationId xmlns:p14="http://schemas.microsoft.com/office/powerpoint/2010/main" val="1936210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altLang="en-US" smtClean="0"/>
              <a:t>Coefficients of Friction</a:t>
            </a:r>
          </a:p>
        </p:txBody>
      </p:sp>
      <p:graphicFrame>
        <p:nvGraphicFramePr>
          <p:cNvPr id="8195" name="Object 7"/>
          <p:cNvGraphicFramePr>
            <a:graphicFrameLocks noGrp="1" noChangeAspect="1"/>
          </p:cNvGraphicFramePr>
          <p:nvPr>
            <p:ph idx="1"/>
          </p:nvPr>
        </p:nvGraphicFramePr>
        <p:xfrm>
          <a:off x="1066800" y="1752600"/>
          <a:ext cx="6616700" cy="4114800"/>
        </p:xfrm>
        <a:graphic>
          <a:graphicData uri="http://schemas.openxmlformats.org/presentationml/2006/ole">
            <mc:AlternateContent xmlns:mc="http://schemas.openxmlformats.org/markup-compatibility/2006">
              <mc:Choice xmlns:v="urn:schemas-microsoft-com:vml" Requires="v">
                <p:oleObj spid="_x0000_s4109" name="Bitmap Image" r:id="rId3" imgW="15238095" imgH="9476190" progId="Paint.Picture">
                  <p:embed/>
                </p:oleObj>
              </mc:Choice>
              <mc:Fallback>
                <p:oleObj name="Bitmap Image" r:id="rId3" imgW="15238095" imgH="947619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2600"/>
                        <a:ext cx="66167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009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 Chap 5, </a:t>
            </a:r>
            <a:r>
              <a:rPr lang="en-US" dirty="0" err="1" smtClean="0"/>
              <a:t>OpenStax</a:t>
            </a:r>
            <a:endParaRPr lang="en-US" dirty="0"/>
          </a:p>
        </p:txBody>
      </p:sp>
      <p:sp>
        <p:nvSpPr>
          <p:cNvPr id="4" name="Rectangle 3"/>
          <p:cNvSpPr/>
          <p:nvPr/>
        </p:nvSpPr>
        <p:spPr>
          <a:xfrm>
            <a:off x="393032" y="1371600"/>
            <a:ext cx="8458200" cy="1569660"/>
          </a:xfrm>
          <a:prstGeom prst="rect">
            <a:avLst/>
          </a:prstGeom>
        </p:spPr>
        <p:txBody>
          <a:bodyPr wrap="square">
            <a:spAutoFit/>
          </a:bodyPr>
          <a:lstStyle/>
          <a:p>
            <a:r>
              <a:rPr lang="en-US" dirty="0" smtClean="0"/>
              <a:t>4. Suppose you have a 120-kg wooden crate resting on a wood floor. (a) What maximum force can you exert horizontally on the crate without moving it? (b) If you continue to exert this force once the crate starts to slip, what will its acceleration then be?</a:t>
            </a:r>
            <a:endParaRPr lang="en-US" dirty="0"/>
          </a:p>
        </p:txBody>
      </p:sp>
    </p:spTree>
    <p:extLst>
      <p:ext uri="{BB962C8B-B14F-4D97-AF65-F5344CB8AC3E}">
        <p14:creationId xmlns:p14="http://schemas.microsoft.com/office/powerpoint/2010/main" val="181238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480</Words>
  <Application>Microsoft Office PowerPoint</Application>
  <PresentationFormat>On-screen Show (4:3)</PresentationFormat>
  <Paragraphs>33</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Office Theme</vt:lpstr>
      <vt:lpstr>Equation</vt:lpstr>
      <vt:lpstr>Bitmap Image</vt:lpstr>
      <vt:lpstr>Chap 5.1 Friction</vt:lpstr>
      <vt:lpstr>Friction in  Knee Joints</vt:lpstr>
      <vt:lpstr>Microscopic view of  Frictional Forces </vt:lpstr>
      <vt:lpstr>Microscopic view of  Normal  Forces </vt:lpstr>
      <vt:lpstr>Frictional Forces</vt:lpstr>
      <vt:lpstr>Example 5.1</vt:lpstr>
      <vt:lpstr>Worker on a Roof</vt:lpstr>
      <vt:lpstr>Coefficients of Friction</vt:lpstr>
      <vt:lpstr>P4, Chap 5, OpenStax</vt:lpstr>
      <vt:lpstr>Sled Riding</vt:lpstr>
      <vt:lpstr>Minimizing Drag for Swimmers</vt:lpstr>
      <vt:lpstr>Why geese fly in a V formation during their long migratory travels?</vt:lpstr>
      <vt:lpstr>The Drag Force, D and Terminal Speed,   </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mahesp</dc:creator>
  <cp:lastModifiedBy>Maheswaranathan, Ponn</cp:lastModifiedBy>
  <cp:revision>28</cp:revision>
  <dcterms:created xsi:type="dcterms:W3CDTF">2008-09-23T18:54:57Z</dcterms:created>
  <dcterms:modified xsi:type="dcterms:W3CDTF">2016-09-26T20:55:06Z</dcterms:modified>
</cp:coreProperties>
</file>